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60" r:id="rId4"/>
    <p:sldId id="261" r:id="rId5"/>
    <p:sldId id="263" r:id="rId6"/>
    <p:sldId id="272" r:id="rId7"/>
    <p:sldId id="264" r:id="rId8"/>
    <p:sldId id="265" r:id="rId9"/>
    <p:sldId id="275" r:id="rId10"/>
    <p:sldId id="268" r:id="rId11"/>
    <p:sldId id="273" r:id="rId12"/>
    <p:sldId id="274" r:id="rId13"/>
    <p:sldId id="267" r:id="rId14"/>
    <p:sldId id="269" r:id="rId15"/>
    <p:sldId id="266" r:id="rId16"/>
    <p:sldId id="270" r:id="rId17"/>
  </p:sldIdLst>
  <p:sldSz cx="12192000" cy="6858000"/>
  <p:notesSz cx="6858000" cy="9144000"/>
  <p:embeddedFontLst>
    <p:embeddedFont>
      <p:font typeface="나눔스퀘어OTF" panose="020B0600000101010101" pitchFamily="34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BA39E1"/>
    <a:srgbClr val="008000"/>
    <a:srgbClr val="795E26"/>
    <a:srgbClr val="0000FF"/>
    <a:srgbClr val="BF51E4"/>
    <a:srgbClr val="FFFFFF"/>
    <a:srgbClr val="176A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BBA3DF-A24B-48E2-A95B-DCA2BC9E99FB}" v="37" dt="2021-12-02T17:46:44.6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D8D88A-E678-4245-9EFC-32DF0F32A1F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8B97E-4877-448F-9005-9E70FF54E5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013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03141-416F-4BF7-B11E-255F2B4DB8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CA4438C-492F-46EF-8BC0-ABF4E238CA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EC2F85-1CF0-4DA6-9ADD-027C29856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3C30-4DCB-4620-8F63-4E32C2B30B7F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DDC701-B00A-43ED-BD8E-136A4F43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EFAD17-B2E1-4502-8D54-88909761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300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34FA0E-155D-430F-969D-BFCA6ECD8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8A321F-F52E-4961-AAAB-3A5276070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BE5D1F-C27B-4426-9CE9-C5B2F3BF6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4DD6-F5E4-48EA-9645-7C9499958CB5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FB1823-88D4-4FBB-A393-226D71FE5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C5FC8D-82EA-4D4A-95A9-F11A01C3B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62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9377A4-E1EC-4A53-AFF8-AC492779FC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3814AD3-6924-4BEA-B056-85F87D4589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346F98-C277-493A-8B6B-A8BD8A7E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37FA-849D-45C7-B1E4-7891E95854D8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3A7836-1221-4712-8FC1-19D4CB61B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0766D2-376C-4291-80BC-98519D2D2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247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2421F-3CA6-464A-A835-77E640D89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1F3E8B-B03E-4DDF-AD6E-269A574E6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9B9D77-97EC-4238-BD64-542FE5079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F1C0-FB31-4E2B-8008-BD47BF1C9506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44088E-E85D-4017-AB55-E9B05635B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089716-DB84-44D2-92E2-80B127F4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44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03348-8881-4604-AFEB-DC44387F6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A1CE1C-2F6B-46BE-B347-E8066103C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AC25FD-3B59-4AB4-B483-F25CC7189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548E-AF6E-4B6C-B647-8584E1AC5DF0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A20A1C-10AD-4CC5-86BC-FD93227C0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80AD14-4F26-4AFB-8483-F06D0EEFB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785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20F791-969C-4CE6-8CBA-1435C270C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3DC403-D085-4C39-B26B-B937146F9E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6DC50B-072F-4057-A828-454F4766F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9DCAFF-D3D4-4FB1-B14C-AF768DEFF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7D225-2E6C-4778-8EEB-F64D097633FB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AB20BD-0CFB-4604-84FE-62E6338C8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62E1E9-A39F-4401-AA3E-EBD86722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195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D9D730-9214-45D0-B406-04A7FDD6A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A9F6AD-929E-4307-A1B7-998889402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18107C-4E33-4B9E-9890-966B05062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2B6B35-B65A-4831-B264-23303CD00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5CD470D-962C-4F55-922A-B9D1CE4353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FBE9D81-DD3D-40B3-BB06-AA7F5F37D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D2C7E-5114-4E78-BA79-4939301A34F5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D0E9ED0-20B7-486C-A96C-573B20221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6E280E5-F1A6-4A75-8166-9F747E1D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601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A5ED76-106A-47A0-BF73-27756D126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B9FF70-BCA1-493E-B5C3-30FF6326E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5F3C4-5851-4503-846B-B718A84EDA76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EA4549-9E60-4700-A63C-A2A294DA3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3490EE-9AEC-48A0-9E32-F36F81DFC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505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114F35-8688-4EBB-9F62-3C3CF1CEE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99E2-BBF1-462E-819C-894C73C85C83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322317D-B6C6-40A7-9596-4A88BF7A9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22112D-45C6-4279-B191-3E7690293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07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6DCBD1-18F3-4EC9-9FAC-C390AFE62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847CF3-250E-410B-919F-873677B1E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1DA6D7-EA73-4E44-8788-5DF1DBA4B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07B143-D877-49CA-AA8C-59963D599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569E1-E98E-444E-A52E-71F6FEB632EC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69CBAA-D8D0-404E-B296-74F54A787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D73C61-6937-4B33-8B55-F4316A01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921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34BB02-7F4E-4478-A42E-596A4A0B7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E85405-4843-4D70-A15E-819CBF1BDA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01B2A1-43F7-44F2-AD04-53A26359A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BE6B1-D5F2-4ECD-B258-B105BC2C6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03565-D809-4C62-95C8-9EE6374B1676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B286BA-FEC6-4BAC-B7F5-3FCE6925D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31A834-0CDF-4FFD-AF58-90ABBD56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370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FE8FFD4-5F4D-4AD6-9F20-914F7D682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5E4FE8-0691-430D-8CD5-42E10B81B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999AEF-D105-4CA6-9C11-EEBB3D8349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DABB8-B21B-40BB-AE83-68A211B708F4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EEBA0E-72A6-43CB-B963-6D6A3DB90B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System Programming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5EF628-7249-4CF7-9C63-4FB4DAE0F5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54974-42BB-4049-9B84-1351257F27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13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59317-E2AA-4FBD-A822-CEF642B644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35905"/>
            <a:ext cx="9144000" cy="253263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함초롬돋움" panose="020B0604000101010101" pitchFamily="50" charset="-127"/>
              </a:rPr>
              <a:t>Multi Maze Game</a:t>
            </a:r>
            <a:b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함초롬돋움" panose="020B0604000101010101" pitchFamily="50" charset="-127"/>
              </a:rPr>
            </a:br>
            <a:r>
              <a:rPr lang="en-US" altLang="ko-KR" sz="3600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함초롬돋움" panose="020B0604000101010101" pitchFamily="50" charset="-127"/>
              </a:rPr>
              <a:t>with</a:t>
            </a:r>
            <a:b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함초롬돋움" panose="020B0604000101010101" pitchFamily="50" charset="-127"/>
              </a:rPr>
            </a:b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함초롬돋움" panose="020B0604000101010101" pitchFamily="50" charset="-127"/>
              </a:rPr>
              <a:t>Socket Programming.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095947-8B32-4B87-87B6-8F34C25C5199}"/>
              </a:ext>
            </a:extLst>
          </p:cNvPr>
          <p:cNvSpPr txBox="1"/>
          <p:nvPr/>
        </p:nvSpPr>
        <p:spPr>
          <a:xfrm>
            <a:off x="7650178" y="5055780"/>
            <a:ext cx="3630439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빅데이터 전공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20175164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조성윤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컴퓨터공학과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20175140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신재성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218BBD-C261-4CFC-87F8-CF7E8D8EB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2840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내용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8204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3.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 외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사용자의 입력을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NON_BLOCK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으로 하기 위한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Client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프로세스의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64B0420-9D1F-4989-B9E7-CF1CD2DF8384}"/>
              </a:ext>
            </a:extLst>
          </p:cNvPr>
          <p:cNvSpPr/>
          <p:nvPr/>
        </p:nvSpPr>
        <p:spPr>
          <a:xfrm>
            <a:off x="838199" y="2162547"/>
            <a:ext cx="5257801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char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2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socket_name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2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12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];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2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이름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 구분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sz="12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br>
              <a:rPr lang="ko-KR" altLang="en-US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2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initunixsocket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2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선언과 연결 함수</a:t>
            </a:r>
            <a:endParaRPr lang="ko-KR" altLang="en-US" sz="12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{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2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통신에 필요한 소켓 선언</a:t>
            </a:r>
            <a:endParaRPr lang="ko-KR" altLang="en-US" sz="12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sockaddr_un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unix_ser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sd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nsd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len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clen;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socket()</a:t>
            </a:r>
            <a:endParaRPr lang="en-US" altLang="ko-KR" sz="12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sd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(AF_UNIX, SOCK_STREAM, </a:t>
            </a:r>
            <a:r>
              <a:rPr lang="en-US" altLang="ko-KR" sz="12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)) == -</a:t>
            </a:r>
            <a:r>
              <a:rPr lang="en-US" altLang="ko-KR" sz="12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"socket"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exit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값 저장</a:t>
            </a:r>
            <a:endParaRPr lang="ko-KR" altLang="en-US" sz="12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memset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((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char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*)&amp;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unix_ser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2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\0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unix_ser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));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unix_ser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en-US" altLang="ko-KR" sz="12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sun_family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AF_UNIX;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strcpy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unix_ser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en-US" altLang="ko-KR" sz="12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sun_path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socket_name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len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2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unix_ser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en-US" altLang="ko-KR" sz="12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sun_family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+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strlen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unix_ser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en-US" altLang="ko-KR" sz="12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sun_path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3462884-6E6B-4531-A5F8-C13488C398F7}"/>
              </a:ext>
            </a:extLst>
          </p:cNvPr>
          <p:cNvSpPr/>
          <p:nvPr/>
        </p:nvSpPr>
        <p:spPr>
          <a:xfrm>
            <a:off x="6096000" y="2162547"/>
            <a:ext cx="5257801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bind()</a:t>
            </a:r>
            <a:endParaRPr lang="en-US" altLang="ko-KR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bind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(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*)&amp;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unix_ser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len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))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"bind"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exit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listen()</a:t>
            </a:r>
            <a:endParaRPr lang="en-US" altLang="ko-KR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listen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5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&lt;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"listen"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exit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accept()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함수를 통해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input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프로세스와 통신 연결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((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accept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(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*)&amp;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&amp;clen)) == -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"accept"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exit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0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fcntl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함수를 이용해 </a:t>
            </a:r>
            <a:r>
              <a:rPr lang="en-US" altLang="ko-KR" sz="10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nsd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소켓을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NON_BLOCK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으로 전환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flag =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fcntl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F_GETFL,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fcntl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F_SETFL, flag | O_NONBLOCK);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return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통신을 위한 </a:t>
            </a:r>
            <a:r>
              <a:rPr lang="en-US" altLang="ko-KR" sz="10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nsd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리턴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36997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내용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8097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3.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 외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사용자의 입력을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NON_BLOCK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으로 하기 위한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client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프로세스의 </a:t>
            </a:r>
            <a:r>
              <a:rPr lang="en-US" altLang="ko-KR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64B0420-9D1F-4989-B9E7-CF1CD2DF8384}"/>
              </a:ext>
            </a:extLst>
          </p:cNvPr>
          <p:cNvSpPr/>
          <p:nvPr/>
        </p:nvSpPr>
        <p:spPr>
          <a:xfrm>
            <a:off x="838199" y="2162547"/>
            <a:ext cx="5257801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unixcommunicate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b="0" dirty="0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3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소켓을 이용한 통신 함수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{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3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socket;</a:t>
            </a:r>
          </a:p>
          <a:p>
            <a:b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3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== -</a:t>
            </a:r>
            <a:r>
              <a:rPr lang="en-US" altLang="ko-KR" sz="13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3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"socket"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3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exit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b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3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소켓은 키보드 입력을 받기 위한 소켓이므로 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send 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할 필요가 없음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3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recv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3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), </a:t>
            </a:r>
            <a:r>
              <a:rPr lang="en-US" altLang="ko-KR" sz="13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&gt; </a:t>
            </a:r>
            <a:r>
              <a:rPr lang="en-US" altLang="ko-KR" sz="13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3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printw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en-US" altLang="ko-KR" sz="1300" b="0" dirty="0" err="1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recv</a:t>
            </a:r>
            <a:r>
              <a:rPr lang="en-US" altLang="ko-KR" sz="13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\n</a:t>
            </a:r>
            <a:r>
              <a:rPr lang="en-US" altLang="ko-KR" sz="13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3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return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3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return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-</a:t>
            </a:r>
            <a:r>
              <a:rPr lang="en-US" altLang="ko-KR" sz="13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18C943C-FD86-43BD-A099-CD3ABFAB420E}"/>
              </a:ext>
            </a:extLst>
          </p:cNvPr>
          <p:cNvSpPr/>
          <p:nvPr/>
        </p:nvSpPr>
        <p:spPr>
          <a:xfrm>
            <a:off x="6095999" y="2162547"/>
            <a:ext cx="5257801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Main</a:t>
            </a:r>
            <a:r>
              <a:rPr lang="ko-KR" altLang="en-US" sz="15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</a:t>
            </a:r>
            <a:endParaRPr lang="en-US" altLang="ko-KR" sz="150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en-US" altLang="ko-KR" sz="120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en-US" altLang="ko-KR" sz="120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initunixsocket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endParaRPr lang="en-US" altLang="ko-KR" sz="1200" b="0" dirty="0">
              <a:solidFill>
                <a:srgbClr val="008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//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사용자는 입력을 보내고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서버에서 전송 받은 좌표를 통해 미로를 출력</a:t>
            </a:r>
            <a:endParaRPr lang="ko-KR" altLang="en-US" sz="12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memset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2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\0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BUFSIZ);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버퍼 초기화</a:t>
            </a:r>
            <a:endParaRPr lang="ko-KR" altLang="en-US" sz="12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br>
              <a:rPr lang="ko-KR" altLang="en-US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ko-KR" altLang="en-US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2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unixcommunicate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{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send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strlen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), </a:t>
            </a:r>
            <a:r>
              <a:rPr lang="en-US" altLang="ko-KR" sz="12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0;</a:t>
            </a:r>
            <a:endParaRPr lang="en-US" altLang="ko-KR" sz="12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}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memset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2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\0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BUFSIZ);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recv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maze, </a:t>
            </a:r>
            <a:r>
              <a:rPr lang="en-US" altLang="ko-KR" sz="12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(maze), </a:t>
            </a:r>
            <a:r>
              <a:rPr lang="en-US" altLang="ko-KR" sz="12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2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print_maze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(maze);</a:t>
            </a:r>
          </a:p>
        </p:txBody>
      </p:sp>
    </p:spTree>
    <p:extLst>
      <p:ext uri="{BB962C8B-B14F-4D97-AF65-F5344CB8AC3E}">
        <p14:creationId xmlns:p14="http://schemas.microsoft.com/office/powerpoint/2010/main" val="1195695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내용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6887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3.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 외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사용자의 입력을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NON_BLOCK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으로 하기 위한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input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프로세스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64B0420-9D1F-4989-B9E7-CF1CD2DF8384}"/>
              </a:ext>
            </a:extLst>
          </p:cNvPr>
          <p:cNvSpPr/>
          <p:nvPr/>
        </p:nvSpPr>
        <p:spPr>
          <a:xfrm>
            <a:off x="838199" y="2124984"/>
            <a:ext cx="5257801" cy="4268930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initunixsocket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0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선언과 연결 함수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0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통신에 필요한 소켓 선언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sockaddr_un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len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socket()</a:t>
            </a:r>
            <a:endParaRPr lang="en-US" altLang="ko-KR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(AF_UNIX, SOCK_STREAM,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)) == -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"socket"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exit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값 저장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memset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((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char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*)&amp;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0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\0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sun_family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AF_UNIX;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strcpy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sun_path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socket_name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len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0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sun_family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+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strlen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sun_path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0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server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와 연결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connect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(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*)&amp;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unix_cli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len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&lt;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return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-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"connect"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exit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return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연결된 소켓 리턴</a:t>
            </a:r>
            <a:endParaRPr lang="en-US" altLang="ko-KR" sz="1000" b="0" dirty="0">
              <a:solidFill>
                <a:srgbClr val="008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3462884-6E6B-4531-A5F8-C13488C398F7}"/>
              </a:ext>
            </a:extLst>
          </p:cNvPr>
          <p:cNvSpPr/>
          <p:nvPr/>
        </p:nvSpPr>
        <p:spPr>
          <a:xfrm>
            <a:off x="6096000" y="2124983"/>
            <a:ext cx="5257801" cy="4268931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void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unixcommunicate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0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소켓을 이용한 통신 함수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ch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is_echo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socket;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== -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"socket"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exit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printf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ko-KR" altLang="en-US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키를 입력하세요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(WASD</a:t>
            </a:r>
            <a:r>
              <a:rPr lang="ko-KR" altLang="en-US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이동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r>
              <a:rPr lang="en-US" altLang="ko-KR" sz="10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\n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b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ch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getkey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is_echo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키보드 입력을 받기 위한 함수 호출</a:t>
            </a:r>
            <a:endParaRPr lang="en-US" altLang="ko-KR" sz="1000" b="0" dirty="0">
              <a:solidFill>
                <a:srgbClr val="008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sprintf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en-US" altLang="ko-KR" sz="1000" b="0" dirty="0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%d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ch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버퍼에 키보드로 </a:t>
            </a:r>
            <a:r>
              <a:rPr lang="ko-KR" altLang="en-US" sz="10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입력받은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값 저장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b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입력을 넘겨주기만 하면 되기 때문에 </a:t>
            </a:r>
            <a:r>
              <a:rPr lang="en-US" altLang="ko-KR" sz="10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recv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하지 않음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send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unix_sock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strlen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),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== -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"send"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exit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28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스크린 샷 및 시연 영상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41996CD-1A4A-4642-BEB4-3435F1081D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6"/>
          <a:stretch/>
        </p:blipFill>
        <p:spPr>
          <a:xfrm>
            <a:off x="838200" y="1960466"/>
            <a:ext cx="7741606" cy="419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817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스크린 샷 및 시연 영상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3" name="시스템 프로그래밍 시연 영상">
            <a:hlinkClick r:id="" action="ppaction://media"/>
            <a:extLst>
              <a:ext uri="{FF2B5EF4-FFF2-40B4-BE49-F238E27FC236}">
                <a16:creationId xmlns:a16="http://schemas.microsoft.com/office/drawing/2014/main" id="{2FFF789F-2E16-4F09-A771-4FD416EB48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07188"/>
            <a:ext cx="7880287" cy="443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4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결과물의 필요성 및 활용방안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10100842" cy="1125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멀티 플레이 게임인 만큼 다른 플레이어와 함께 게임을 즐길 수 있습니다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이번 프로젝트에서 사용된 비동기식 통신 기법을 응용해 더 높은 퀄리티의 게임을 구현해 볼 수 있습니다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7563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Thank You!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261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57DABA-DEFA-4AEC-9A8B-8AAE5CA3F8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7916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프로젝트 소개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분야별 담당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내용 소개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3-1. 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다중 클라이언트</a:t>
            </a: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NON_BLOCKING 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3-2. 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서버 내 사용자 구분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3-3. </a:t>
            </a:r>
            <a:r>
              <a:rPr lang="ko-KR" altLang="en-US" sz="14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 외</a:t>
            </a:r>
            <a:endParaRPr lang="en-US" altLang="ko-KR" sz="14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스크린 샷 및 시연 영상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결과물의 필요성 및 활용 방안</a:t>
            </a: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5697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프로젝트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8441735" cy="1125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 Programming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이용한 멀티플레이 게임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최대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명의 사용자가 한 미로에서 장애물을 헤쳐 나가며 서로 목적지에 도달하는 게임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3824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분야별 담당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E6FD50D-826F-45D9-B5AF-0FF1C2F21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108613"/>
            <a:ext cx="1679331" cy="167933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9B3D6A4-1493-473F-B4CC-76B140EE269C}"/>
              </a:ext>
            </a:extLst>
          </p:cNvPr>
          <p:cNvSpPr txBox="1"/>
          <p:nvPr/>
        </p:nvSpPr>
        <p:spPr>
          <a:xfrm>
            <a:off x="1239281" y="3603278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조성윤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1523B8-BA95-45B6-871F-7EEEBF3A843C}"/>
              </a:ext>
            </a:extLst>
          </p:cNvPr>
          <p:cNvSpPr txBox="1"/>
          <p:nvPr/>
        </p:nvSpPr>
        <p:spPr>
          <a:xfrm>
            <a:off x="2918612" y="2304396"/>
            <a:ext cx="3895618" cy="1298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기본 소켓 프로그래밍 통신 구현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미로 내 이동 알고리즘 구현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ncurses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이용한 인터페이스 구현 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3034566-C110-491A-881F-F9C3D06B4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972610"/>
            <a:ext cx="1679331" cy="167933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B7702A5-14CD-4049-8163-30187DFC731D}"/>
              </a:ext>
            </a:extLst>
          </p:cNvPr>
          <p:cNvSpPr txBox="1"/>
          <p:nvPr/>
        </p:nvSpPr>
        <p:spPr>
          <a:xfrm>
            <a:off x="1239281" y="546727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신재성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C35922E-3821-4D9B-A7BA-FAEA93C254F8}"/>
              </a:ext>
            </a:extLst>
          </p:cNvPr>
          <p:cNvSpPr txBox="1"/>
          <p:nvPr/>
        </p:nvSpPr>
        <p:spPr>
          <a:xfrm>
            <a:off x="2918612" y="4168393"/>
            <a:ext cx="3433953" cy="1298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기본 소켓 프로그래밍 통신 구현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다중 클라이언트 접속 구현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NON_BLOCKING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 구현</a:t>
            </a:r>
          </a:p>
        </p:txBody>
      </p:sp>
    </p:spTree>
    <p:extLst>
      <p:ext uri="{BB962C8B-B14F-4D97-AF65-F5344CB8AC3E}">
        <p14:creationId xmlns:p14="http://schemas.microsoft.com/office/powerpoint/2010/main" val="2967193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내용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511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1.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다중 클라이언트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NON_BLOCKING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- Server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577E32E-1E37-487E-8916-463F5EDFE2FE}"/>
              </a:ext>
            </a:extLst>
          </p:cNvPr>
          <p:cNvSpPr/>
          <p:nvPr/>
        </p:nvSpPr>
        <p:spPr>
          <a:xfrm>
            <a:off x="838199" y="2162547"/>
            <a:ext cx="5257799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다중 클라이언트 통신을 위한 소켓 배열</a:t>
            </a:r>
            <a:endParaRPr lang="ko-KR" altLang="en-US" sz="130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dirty="0">
                <a:solidFill>
                  <a:srgbClr val="0000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ko-KR" altLang="en-US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[MAX_USER];</a:t>
            </a:r>
          </a:p>
          <a:p>
            <a:b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클라이언트 구분을 위한 변수 선언</a:t>
            </a:r>
            <a:endParaRPr lang="ko-KR" altLang="en-US" sz="130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dirty="0">
                <a:solidFill>
                  <a:srgbClr val="0000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ko-KR" altLang="en-US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usr1, usr2;</a:t>
            </a:r>
          </a:p>
          <a:p>
            <a:b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서버의 포트</a:t>
            </a:r>
            <a:endParaRPr lang="ko-KR" altLang="en-US" sz="130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dirty="0">
                <a:solidFill>
                  <a:srgbClr val="0000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ko-KR" altLang="en-US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port;</a:t>
            </a:r>
          </a:p>
          <a:p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port = </a:t>
            </a:r>
            <a:r>
              <a:rPr lang="en-US" altLang="ko-KR" sz="1300" dirty="0" err="1">
                <a:solidFill>
                  <a:srgbClr val="795E2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atoi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dirty="0" err="1">
                <a:solidFill>
                  <a:srgbClr val="00108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argv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300" dirty="0">
                <a:solidFill>
                  <a:srgbClr val="098658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]);</a:t>
            </a:r>
          </a:p>
          <a:p>
            <a:b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클라이언트와 </a:t>
            </a:r>
            <a:r>
              <a:rPr lang="ko-KR" altLang="en-US" sz="1300" dirty="0" err="1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접속시</a:t>
            </a:r>
            <a:r>
              <a:rPr lang="ko-KR" altLang="en-US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사용하게 되는 소켓</a:t>
            </a:r>
            <a:endParaRPr lang="ko-KR" altLang="en-US" sz="130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dirty="0">
                <a:solidFill>
                  <a:srgbClr val="0000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ko-KR" altLang="en-US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serv_sock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   </a:t>
            </a:r>
          </a:p>
          <a:p>
            <a:b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길이</a:t>
            </a:r>
            <a:endParaRPr lang="ko-KR" altLang="en-US" sz="130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dirty="0">
                <a:solidFill>
                  <a:srgbClr val="0000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ko-KR" altLang="en-US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serv_len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300" dirty="0">
                <a:solidFill>
                  <a:srgbClr val="0000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ko-KR" altLang="en-US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clnt_len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b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dirty="0">
                <a:solidFill>
                  <a:srgbClr val="008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구조체 선언</a:t>
            </a:r>
            <a:endParaRPr lang="ko-KR" altLang="en-US" sz="130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dirty="0">
                <a:solidFill>
                  <a:srgbClr val="0000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ko-KR" altLang="en-US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sockaddr_in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serv_addr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300" dirty="0">
                <a:solidFill>
                  <a:srgbClr val="0000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ko-KR" altLang="en-US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sockaddr_in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clnt_addr</a:t>
            </a:r>
            <a:r>
              <a:rPr lang="en-US" altLang="ko-KR" sz="130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12F5DB3-F917-498C-8B48-769BE2D1AEAC}"/>
              </a:ext>
            </a:extLst>
          </p:cNvPr>
          <p:cNvSpPr/>
          <p:nvPr/>
        </p:nvSpPr>
        <p:spPr>
          <a:xfrm>
            <a:off x="6096000" y="2162547"/>
            <a:ext cx="5257800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socket()</a:t>
            </a:r>
            <a:endParaRPr lang="en-US" altLang="ko-KR" sz="14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serv_sock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4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(AF_INET, SOCK_STREAM, </a:t>
            </a:r>
            <a:r>
              <a:rPr lang="en-US" altLang="ko-KR" sz="14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</a:p>
          <a:p>
            <a:r>
              <a:rPr lang="en-US" altLang="ko-KR" sz="14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4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구조체에 값 저장</a:t>
            </a:r>
            <a:endParaRPr lang="ko-KR" altLang="en-US" sz="14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memset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(&amp;</a:t>
            </a:r>
            <a:r>
              <a:rPr lang="en-US" altLang="ko-KR" sz="14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serv_addr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4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4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serv_addr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));</a:t>
            </a:r>
          </a:p>
          <a:p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serv_addr.sin_family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AF_INET;</a:t>
            </a:r>
          </a:p>
          <a:p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serv_addr.sin_addr.s_addr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4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htonl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(INADDR_ANY);</a:t>
            </a:r>
          </a:p>
          <a:p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serv_addr.sin_port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4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htons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(port);</a:t>
            </a:r>
          </a:p>
          <a:p>
            <a:b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4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bind()</a:t>
            </a:r>
            <a:endParaRPr lang="en-US" altLang="ko-KR" sz="14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serv_len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4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serv_addr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4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bind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serv_sock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(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*)&amp;</a:t>
            </a:r>
            <a:r>
              <a:rPr lang="en-US" altLang="ko-KR" sz="14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serv_addr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serv_len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b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4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listen()</a:t>
            </a:r>
            <a:endParaRPr lang="en-US" altLang="ko-KR" sz="14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listen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serv_sock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4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5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clnt_len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4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clnt_addr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629843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내용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511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1.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다중 클라이언트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NON_BLOCKING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- Server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577E32E-1E37-487E-8916-463F5EDFE2FE}"/>
              </a:ext>
            </a:extLst>
          </p:cNvPr>
          <p:cNvSpPr/>
          <p:nvPr/>
        </p:nvSpPr>
        <p:spPr>
          <a:xfrm>
            <a:off x="838199" y="2162547"/>
            <a:ext cx="10515599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accept() :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다중 클라이언트 연결하기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for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1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&lt; MAX_USER; 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++)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{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클라이언트와 </a:t>
            </a:r>
            <a:r>
              <a:rPr lang="en-US" altLang="ko-KR" sz="11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accpet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함수를 통해 연결하고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1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소켓으로 통신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memset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</a:t>
            </a:r>
            <a:r>
              <a:rPr lang="en-US" altLang="ko-KR" sz="11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1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\0</a:t>
            </a:r>
            <a:r>
              <a:rPr lang="en-US" altLang="ko-KR" sz="11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,BUFSIZ);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 = </a:t>
            </a:r>
            <a:r>
              <a:rPr lang="en-US" altLang="ko-KR" sz="11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accept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serv_sock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(</a:t>
            </a:r>
            <a:r>
              <a:rPr lang="en-US" altLang="ko-KR" sz="11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*)&amp;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clnt_addr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&amp;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clnt_len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printf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"accept!</a:t>
            </a:r>
            <a:r>
              <a:rPr lang="en-US" altLang="ko-KR" sz="11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\n</a:t>
            </a:r>
            <a:r>
              <a:rPr lang="en-US" altLang="ko-KR" sz="11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b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클라이언트로부터 사용자 구분 태그를 받을 것임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(user1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인지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혹은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user2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인지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?)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recv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], 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BUFSIZ, </a:t>
            </a:r>
            <a:r>
              <a:rPr lang="en-US" altLang="ko-KR" sz="11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//NON_BLOCKING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위한 </a:t>
            </a:r>
            <a:r>
              <a:rPr lang="en-US" altLang="ko-KR" sz="11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fcntl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함수 사용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flag = </a:t>
            </a:r>
            <a:r>
              <a:rPr lang="en-US" altLang="ko-KR" sz="11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fcntl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], F_GETFL, </a:t>
            </a:r>
            <a:r>
              <a:rPr lang="en-US" altLang="ko-KR" sz="11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fcntl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], F_SETFL, flag | O_NONBLOCK);</a:t>
            </a:r>
          </a:p>
          <a:p>
            <a:b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사용자로 부터 받은 태그를 이용하기 위해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usr1, usr2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변수에 소켓을 저장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strcmp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(buf,</a:t>
            </a:r>
            <a:r>
              <a:rPr lang="en-US" altLang="ko-KR" sz="11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"user1"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== </a:t>
            </a:r>
            <a:r>
              <a:rPr lang="en-US" altLang="ko-KR" sz="11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usr1 = </a:t>
            </a:r>
            <a:r>
              <a:rPr lang="en-US" altLang="ko-KR" sz="11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else</a:t>
            </a:r>
            <a:endParaRPr lang="en-US" altLang="ko-KR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{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usr2 = </a:t>
            </a:r>
            <a:r>
              <a:rPr lang="en-US" altLang="ko-KR" sz="11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91765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내용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5032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1.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다중 클라이언트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NON_BLOCKING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– Client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C2AB84-C1FD-4C13-AF91-D048D9BE2C80}"/>
              </a:ext>
            </a:extLst>
          </p:cNvPr>
          <p:cNvSpPr/>
          <p:nvPr/>
        </p:nvSpPr>
        <p:spPr>
          <a:xfrm>
            <a:off x="838199" y="2162547"/>
            <a:ext cx="10515599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 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서버와 연결할 클라이언트 소켓 선언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clnt_len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  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소켓의 길이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br>
              <a:rPr lang="ko-KR" altLang="en-US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sockaddr_in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clnt_addr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  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클라이언트 소켓 구조체 선언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br>
              <a:rPr lang="ko-KR" altLang="en-US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socket()</a:t>
            </a:r>
            <a:endParaRPr lang="en-US" altLang="ko-KR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3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socket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(AF_INET, SOCK_STREAM , </a:t>
            </a:r>
            <a:r>
              <a:rPr lang="en-US" altLang="ko-KR" sz="13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b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소켓 구조체에 값 저장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clnt_addr.sin_family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AF_INET;</a:t>
            </a:r>
          </a:p>
          <a:p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clnt_addr.sin_addr.s_addr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3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inet_addr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argv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3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]); 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3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argv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[3] 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값으로 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IP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주소를 </a:t>
            </a:r>
            <a:r>
              <a:rPr lang="ko-KR" altLang="en-US" sz="13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입력받음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clnt_addr.sin_port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3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htons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(port);               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port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번호는 </a:t>
            </a:r>
            <a:r>
              <a:rPr lang="en-US" altLang="ko-KR" sz="13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argv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[2] 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값으로 </a:t>
            </a:r>
            <a:r>
              <a:rPr lang="ko-KR" altLang="en-US" sz="13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입력받음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br>
              <a:rPr lang="ko-KR" altLang="en-US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Server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와 연결하기 위한 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connect()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함수 사용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clnt_len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3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clnt_addr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3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connect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(</a:t>
            </a:r>
            <a:r>
              <a:rPr lang="en-US" altLang="ko-KR" sz="13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struct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sockaddr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*)&amp;</a:t>
            </a:r>
            <a:r>
              <a:rPr lang="en-US" altLang="ko-KR" sz="13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clnt_addr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clnt_len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b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//NON_BLOCKING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위한 </a:t>
            </a:r>
            <a:r>
              <a:rPr lang="en-US" altLang="ko-KR" sz="13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fcntl</a:t>
            </a:r>
            <a:r>
              <a:rPr lang="en-US" altLang="ko-KR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3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함수 사용</a:t>
            </a:r>
            <a:endParaRPr lang="ko-KR" altLang="en-US" sz="13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3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flag = </a:t>
            </a:r>
            <a:r>
              <a:rPr lang="en-US" altLang="ko-KR" sz="13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fcntl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F_GETFL, </a:t>
            </a:r>
            <a:r>
              <a:rPr lang="en-US" altLang="ko-KR" sz="13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3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fcntl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3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3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F_SETFL, flag | O_NONBLOCK);</a:t>
            </a:r>
          </a:p>
        </p:txBody>
      </p:sp>
    </p:spTree>
    <p:extLst>
      <p:ext uri="{BB962C8B-B14F-4D97-AF65-F5344CB8AC3E}">
        <p14:creationId xmlns:p14="http://schemas.microsoft.com/office/powerpoint/2010/main" val="981477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내용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2.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서버 내 사용자 구분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9CE9EAC-F894-46BE-9EB1-09847317239D}"/>
              </a:ext>
            </a:extLst>
          </p:cNvPr>
          <p:cNvSpPr/>
          <p:nvPr/>
        </p:nvSpPr>
        <p:spPr>
          <a:xfrm>
            <a:off x="838199" y="2162547"/>
            <a:ext cx="5257801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select()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함수를 이용하기 위한 변수 선언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fd_set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readfds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1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ret;</a:t>
            </a:r>
          </a:p>
          <a:p>
            <a:b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/* function */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while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{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FD_ZERO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(&amp;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readfds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  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en-US" altLang="ko-KR" sz="11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readfds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변수의 값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으로 초기화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for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1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MAX_USER;i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++){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클라이언트 소켓의 변화를 확인하기 위해 </a:t>
            </a:r>
            <a:r>
              <a:rPr lang="en-US" altLang="ko-KR" sz="11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readfds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 추가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1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FD_SET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], &amp;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readfds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}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값의 변경을 확인하기 위한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select()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함수 호출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ret = </a:t>
            </a:r>
            <a:r>
              <a:rPr lang="en-US" altLang="ko-KR" sz="11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select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maxArr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clnt_sock,MAX_USER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+</a:t>
            </a:r>
            <a:r>
              <a:rPr lang="en-US" altLang="ko-KR" sz="11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&amp;</a:t>
            </a:r>
            <a:r>
              <a:rPr lang="en-US" altLang="ko-KR" sz="11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readfds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1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NULL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1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NULL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100" b="0" dirty="0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NULL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ret &gt; 0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 때 값의 변경이 일어난 것이기 때문에 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send </a:t>
            </a:r>
            <a:r>
              <a:rPr lang="en-US" altLang="ko-KR" sz="1100" b="0" dirty="0" err="1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recv</a:t>
            </a:r>
            <a:r>
              <a:rPr lang="en-US" altLang="ko-KR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1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동작</a:t>
            </a:r>
            <a:endParaRPr lang="ko-KR" altLang="en-US" sz="11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</a:t>
            </a:r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switch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(ret) {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case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-</a:t>
            </a:r>
            <a:r>
              <a:rPr lang="en-US" altLang="ko-KR" sz="11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1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"select"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break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case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1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printf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1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"select return 0</a:t>
            </a:r>
            <a:r>
              <a:rPr lang="en-US" altLang="ko-KR" sz="11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\n</a:t>
            </a:r>
            <a:r>
              <a:rPr lang="en-US" altLang="ko-KR" sz="11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1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break</a:t>
            </a:r>
            <a:r>
              <a:rPr lang="en-US" altLang="ko-KR" sz="11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8214227-7FDA-4A92-B739-A13A03FD1EFF}"/>
              </a:ext>
            </a:extLst>
          </p:cNvPr>
          <p:cNvSpPr/>
          <p:nvPr/>
        </p:nvSpPr>
        <p:spPr>
          <a:xfrm>
            <a:off x="6096000" y="2162547"/>
            <a:ext cx="5257801" cy="4193802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default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j =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while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(ret &gt;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FD_ISSET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을 통해 어느 소켓에서 값이 변경되었는지 파악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FD_ISSET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[j], &amp;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readfds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))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memset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000" b="0" dirty="0">
                <a:solidFill>
                  <a:srgbClr val="EE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\0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'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BUFSIZ);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클라이언트에서 키보드 입력 받기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recv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[j],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BUFSIZ,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== -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en-US" altLang="ko-KR" sz="1000" b="0" dirty="0" err="1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recv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break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}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클라이언트에서 받은 입력을 통해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moving()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함수로 연산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moving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atoi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), 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[j]);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// send 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 입력한대로 변경된 지도를 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for</a:t>
            </a:r>
            <a:r>
              <a:rPr lang="ko-KR" altLang="en-US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문을 통해 모든 사용자에게 전송한다</a:t>
            </a:r>
            <a:r>
              <a:rPr lang="en-US" altLang="ko-KR" sz="1000" b="0" dirty="0">
                <a:solidFill>
                  <a:srgbClr val="008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000" b="0" dirty="0">
              <a:solidFill>
                <a:srgbClr val="000000"/>
              </a:solidFill>
              <a:effectLst/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;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&lt; MAX_USER;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++)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send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 err="1">
                <a:solidFill>
                  <a:srgbClr val="00108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clnt_sock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[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], maze, </a:t>
            </a:r>
            <a:r>
              <a:rPr lang="en-US" altLang="ko-KR" sz="1000" b="0" dirty="0" err="1">
                <a:solidFill>
                  <a:srgbClr val="0000FF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sizeof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(maze), 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== -</a:t>
            </a:r>
            <a:r>
              <a:rPr lang="en-US" altLang="ko-KR" sz="1000" b="0" dirty="0">
                <a:solidFill>
                  <a:srgbClr val="098658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{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        </a:t>
            </a:r>
            <a:r>
              <a:rPr lang="en-US" altLang="ko-KR" sz="1000" b="0" dirty="0" err="1">
                <a:solidFill>
                  <a:srgbClr val="795E26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perror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000" b="0" dirty="0">
                <a:solidFill>
                  <a:srgbClr val="A31515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"send"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        </a:t>
            </a:r>
            <a:r>
              <a:rPr lang="en-US" altLang="ko-KR" sz="1000" b="0" dirty="0">
                <a:solidFill>
                  <a:srgbClr val="AF00DB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break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    }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}                           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    ret--;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}</a:t>
            </a:r>
          </a:p>
          <a:p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                </a:t>
            </a:r>
            <a:r>
              <a:rPr lang="en-US" altLang="ko-KR" sz="1000" b="0" dirty="0" err="1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j++</a:t>
            </a:r>
            <a:r>
              <a:rPr lang="en-US" altLang="ko-KR" sz="1000" b="0" dirty="0">
                <a:solidFill>
                  <a:srgbClr val="000000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698524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301F4-520E-47D8-9224-9054690F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내용 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ED0597-9531-41AD-A93E-A403EF8C43FA}"/>
              </a:ext>
            </a:extLst>
          </p:cNvPr>
          <p:cNvCxnSpPr/>
          <p:nvPr/>
        </p:nvCxnSpPr>
        <p:spPr>
          <a:xfrm>
            <a:off x="838200" y="1593410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7B63D-5C76-4A69-8A5F-1D973D70A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z="9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System Programming</a:t>
            </a:r>
            <a:endParaRPr lang="ko-KR" altLang="en-US" sz="9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5B343-8AD3-4A8B-A2CA-FB637C04639E}"/>
              </a:ext>
            </a:extLst>
          </p:cNvPr>
          <p:cNvSpPr txBox="1"/>
          <p:nvPr/>
        </p:nvSpPr>
        <p:spPr>
          <a:xfrm>
            <a:off x="838200" y="1793216"/>
            <a:ext cx="8172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3.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 외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사용자의 입력을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NON_BLOCK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으로 하기 위한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Client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프로세스의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UNIX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통신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AD2E18-A8BA-4D3E-B15E-635D1623F58F}"/>
              </a:ext>
            </a:extLst>
          </p:cNvPr>
          <p:cNvSpPr txBox="1"/>
          <p:nvPr/>
        </p:nvSpPr>
        <p:spPr>
          <a:xfrm>
            <a:off x="1303411" y="2292236"/>
            <a:ext cx="608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Why?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  <a:sym typeface="Wingdings" panose="05000000000000000000" pitchFamily="2" charset="2"/>
              </a:rPr>
              <a:t>상대방의 움직임을 실시간으로 동기화하지 못함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593EE8-1D27-4A22-9CC9-3E1E2C4EF114}"/>
              </a:ext>
            </a:extLst>
          </p:cNvPr>
          <p:cNvSpPr txBox="1"/>
          <p:nvPr/>
        </p:nvSpPr>
        <p:spPr>
          <a:xfrm>
            <a:off x="1944318" y="2734307"/>
            <a:ext cx="8729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  <a:sym typeface="Wingdings" panose="05000000000000000000" pitchFamily="2" charset="2"/>
              </a:rPr>
              <a:t> UNIX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  <a:sym typeface="Wingdings" panose="05000000000000000000" pitchFamily="2" charset="2"/>
              </a:rPr>
              <a:t>통신을 통해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  <a:sym typeface="Wingdings" panose="05000000000000000000" pitchFamily="2" charset="2"/>
              </a:rPr>
              <a:t>Client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  <a:sym typeface="Wingdings" panose="05000000000000000000" pitchFamily="2" charset="2"/>
              </a:rPr>
              <a:t>는 입력을 주고받기만 하는 프로세스의 역할을 갖게 함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89463A6-B3E3-48E6-81B5-EEC93D5AB091}"/>
              </a:ext>
            </a:extLst>
          </p:cNvPr>
          <p:cNvSpPr/>
          <p:nvPr/>
        </p:nvSpPr>
        <p:spPr>
          <a:xfrm>
            <a:off x="838199" y="4282289"/>
            <a:ext cx="2095123" cy="1127156"/>
          </a:xfrm>
          <a:prstGeom prst="rect">
            <a:avLst/>
          </a:prstGeom>
          <a:solidFill>
            <a:srgbClr val="DAE3F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SERVER</a:t>
            </a:r>
            <a:endParaRPr lang="ko-KR" altLang="en-US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C1D4E1A-664C-42F3-82DA-F2184C3068C8}"/>
              </a:ext>
            </a:extLst>
          </p:cNvPr>
          <p:cNvSpPr/>
          <p:nvPr/>
        </p:nvSpPr>
        <p:spPr>
          <a:xfrm>
            <a:off x="5048438" y="4282289"/>
            <a:ext cx="2095123" cy="1127156"/>
          </a:xfrm>
          <a:prstGeom prst="rect">
            <a:avLst/>
          </a:prstGeom>
          <a:solidFill>
            <a:srgbClr val="DAE3F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CLIENT</a:t>
            </a:r>
            <a:endParaRPr lang="ko-KR" altLang="en-US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5AC7F5F-3099-4F7F-B4B4-94B31C89A69D}"/>
              </a:ext>
            </a:extLst>
          </p:cNvPr>
          <p:cNvSpPr/>
          <p:nvPr/>
        </p:nvSpPr>
        <p:spPr>
          <a:xfrm>
            <a:off x="9258677" y="4282289"/>
            <a:ext cx="2095123" cy="1127156"/>
          </a:xfrm>
          <a:prstGeom prst="rect">
            <a:avLst/>
          </a:prstGeom>
          <a:solidFill>
            <a:srgbClr val="DAE3F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INPUT</a:t>
            </a:r>
            <a:endParaRPr lang="ko-KR" altLang="en-US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881BD21-7AD5-48C0-B062-CB11456E131D}"/>
              </a:ext>
            </a:extLst>
          </p:cNvPr>
          <p:cNvCxnSpPr/>
          <p:nvPr/>
        </p:nvCxnSpPr>
        <p:spPr>
          <a:xfrm>
            <a:off x="3367889" y="4553893"/>
            <a:ext cx="13127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D0FE7BE-695F-44F9-AD7E-1CC90AAB3D97}"/>
              </a:ext>
            </a:extLst>
          </p:cNvPr>
          <p:cNvCxnSpPr>
            <a:cxnSpLocks/>
          </p:cNvCxnSpPr>
          <p:nvPr/>
        </p:nvCxnSpPr>
        <p:spPr>
          <a:xfrm flipH="1">
            <a:off x="3367889" y="5151422"/>
            <a:ext cx="131275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4EF1CC8-EC78-4B5A-B35D-54D2F07735C2}"/>
              </a:ext>
            </a:extLst>
          </p:cNvPr>
          <p:cNvCxnSpPr>
            <a:cxnSpLocks/>
          </p:cNvCxnSpPr>
          <p:nvPr/>
        </p:nvCxnSpPr>
        <p:spPr>
          <a:xfrm flipH="1">
            <a:off x="7637063" y="4744016"/>
            <a:ext cx="131275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A13A0D6-A73E-4BAE-B180-67E979BA792E}"/>
              </a:ext>
            </a:extLst>
          </p:cNvPr>
          <p:cNvSpPr txBox="1"/>
          <p:nvPr/>
        </p:nvSpPr>
        <p:spPr>
          <a:xfrm>
            <a:off x="3687400" y="4630678"/>
            <a:ext cx="7023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미로 배열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653429-FEDC-4BEB-8ED6-8C35E75E88C3}"/>
              </a:ext>
            </a:extLst>
          </p:cNvPr>
          <p:cNvSpPr txBox="1"/>
          <p:nvPr/>
        </p:nvSpPr>
        <p:spPr>
          <a:xfrm>
            <a:off x="3495248" y="5239677"/>
            <a:ext cx="108670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사용자의 키 입력 값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0BCEF1-4E1C-4AF0-AD24-641A3CA3020B}"/>
              </a:ext>
            </a:extLst>
          </p:cNvPr>
          <p:cNvSpPr txBox="1"/>
          <p:nvPr/>
        </p:nvSpPr>
        <p:spPr>
          <a:xfrm>
            <a:off x="7754759" y="4834783"/>
            <a:ext cx="1081424" cy="217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사용자의 키 입력 값</a:t>
            </a:r>
          </a:p>
        </p:txBody>
      </p:sp>
    </p:spTree>
    <p:extLst>
      <p:ext uri="{BB962C8B-B14F-4D97-AF65-F5344CB8AC3E}">
        <p14:creationId xmlns:p14="http://schemas.microsoft.com/office/powerpoint/2010/main" val="136852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2258</Words>
  <Application>Microsoft Office PowerPoint</Application>
  <PresentationFormat>와이드스크린</PresentationFormat>
  <Paragraphs>302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Arial</vt:lpstr>
      <vt:lpstr>나눔스퀘어OTF</vt:lpstr>
      <vt:lpstr>Wingdings</vt:lpstr>
      <vt:lpstr>맑은 고딕</vt:lpstr>
      <vt:lpstr>Office 테마</vt:lpstr>
      <vt:lpstr>Multi Maze Game with Socket Programming.</vt:lpstr>
      <vt:lpstr>목차</vt:lpstr>
      <vt:lpstr>프로젝트 소개</vt:lpstr>
      <vt:lpstr>분야별 담당</vt:lpstr>
      <vt:lpstr>개발 내용 소개</vt:lpstr>
      <vt:lpstr>개발 내용 소개</vt:lpstr>
      <vt:lpstr>개발 내용 소개</vt:lpstr>
      <vt:lpstr>개발 내용 소개</vt:lpstr>
      <vt:lpstr>개발 내용 소개</vt:lpstr>
      <vt:lpstr>개발 내용 소개</vt:lpstr>
      <vt:lpstr>개발 내용 소개</vt:lpstr>
      <vt:lpstr>개발 내용 소개</vt:lpstr>
      <vt:lpstr>스크린 샷 및 시연 영상</vt:lpstr>
      <vt:lpstr>스크린 샷 및 시연 영상</vt:lpstr>
      <vt:lpstr>개발 결과물의 필요성 및 활용방안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 Maze Game with Socket Programming.</dc:title>
  <dc:creator>조성윤</dc:creator>
  <cp:lastModifiedBy>조성윤</cp:lastModifiedBy>
  <cp:revision>41</cp:revision>
  <dcterms:created xsi:type="dcterms:W3CDTF">2021-12-02T13:46:19Z</dcterms:created>
  <dcterms:modified xsi:type="dcterms:W3CDTF">2021-12-04T07:49:18Z</dcterms:modified>
</cp:coreProperties>
</file>

<file path=docProps/thumbnail.jpeg>
</file>